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7" r:id="rId2"/>
    <p:sldId id="257" r:id="rId3"/>
    <p:sldId id="338" r:id="rId4"/>
    <p:sldId id="340" r:id="rId5"/>
    <p:sldId id="341" r:id="rId6"/>
    <p:sldId id="342" r:id="rId7"/>
    <p:sldId id="343" r:id="rId8"/>
    <p:sldId id="346" r:id="rId9"/>
    <p:sldId id="307" r:id="rId10"/>
    <p:sldId id="347" r:id="rId11"/>
    <p:sldId id="345" r:id="rId12"/>
    <p:sldId id="349" r:id="rId13"/>
    <p:sldId id="344" r:id="rId14"/>
    <p:sldId id="350" r:id="rId15"/>
    <p:sldId id="351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06" r:id="rId24"/>
    <p:sldId id="407" r:id="rId25"/>
    <p:sldId id="408" r:id="rId26"/>
    <p:sldId id="409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410" r:id="rId42"/>
    <p:sldId id="411" r:id="rId43"/>
    <p:sldId id="398" r:id="rId44"/>
    <p:sldId id="412" r:id="rId45"/>
    <p:sldId id="396" r:id="rId46"/>
    <p:sldId id="397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C827"/>
    <a:srgbClr val="81B8C4"/>
    <a:srgbClr val="AFD5DD"/>
    <a:srgbClr val="A9D2DA"/>
    <a:srgbClr val="5798A5"/>
    <a:srgbClr val="9AFFD7"/>
    <a:srgbClr val="7A97FC"/>
    <a:srgbClr val="7CCEAD"/>
    <a:srgbClr val="8DA9E0"/>
    <a:srgbClr val="869E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33" autoAdjust="0"/>
    <p:restoredTop sz="94660"/>
  </p:normalViewPr>
  <p:slideViewPr>
    <p:cSldViewPr snapToGrid="0" snapToObjects="1">
      <p:cViewPr>
        <p:scale>
          <a:sx n="85" d="100"/>
          <a:sy n="85" d="100"/>
        </p:scale>
        <p:origin x="-880" y="-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4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40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5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77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65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1/19/20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3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1/19/20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1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1/19/20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23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3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B82E-692F-834A-9754-308AA77C736C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8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3B82E-692F-834A-9754-308AA77C736C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4683A-A3EB-4744-9A1E-B2C8E682EF3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505720" y="6693239"/>
            <a:ext cx="26943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 smtClean="0">
                <a:solidFill>
                  <a:srgbClr val="5798A5"/>
                </a:solidFill>
              </a:rPr>
              <a:t>© The Daring English Teacher</a:t>
            </a:r>
            <a:endParaRPr lang="en-US" sz="700" dirty="0">
              <a:solidFill>
                <a:srgbClr val="5798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53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800" b="1" kern="1200">
          <a:ln w="12700">
            <a:solidFill>
              <a:schemeClr val="bg1"/>
            </a:solidFill>
          </a:ln>
          <a:solidFill>
            <a:schemeClr val="tx1"/>
          </a:solidFill>
          <a:effectLst>
            <a:glow rad="101600">
              <a:schemeClr val="bg1"/>
            </a:glow>
            <a:outerShdw blurRad="50800" dist="38100" dir="2700000" algn="tl" rotWithShape="0">
              <a:srgbClr val="5798A5"/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143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 rot="21040948">
            <a:off x="142308" y="1401960"/>
            <a:ext cx="4816950" cy="1470025"/>
          </a:xfrm>
          <a:prstGeom prst="rect">
            <a:avLst/>
          </a:prstGeom>
          <a:noFill/>
          <a:ln w="38100" cmpd="sng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b="1" kern="1200">
                <a:ln w="1270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srgbClr val="9E004B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80000"/>
              </a:lnSpc>
            </a:pPr>
            <a:r>
              <a:rPr lang="en-US" sz="12900" b="0" spc="-150" dirty="0" smtClean="0">
                <a:ln w="19050">
                  <a:solidFill>
                    <a:srgbClr val="5798A5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  <a:t>Parts of </a:t>
            </a:r>
            <a:r>
              <a:rPr lang="en-US" sz="13000" b="0" spc="-150" dirty="0" smtClean="0">
                <a:ln w="19050">
                  <a:solidFill>
                    <a:srgbClr val="5798A5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  <a:t/>
            </a:r>
            <a:br>
              <a:rPr lang="en-US" sz="13000" b="0" spc="-150" dirty="0" smtClean="0">
                <a:ln w="19050">
                  <a:solidFill>
                    <a:srgbClr val="5798A5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</a:br>
            <a:r>
              <a:rPr lang="en-US" sz="15600" b="0" spc="-150" dirty="0" smtClean="0">
                <a:ln w="19050">
                  <a:solidFill>
                    <a:srgbClr val="5798A5"/>
                  </a:solidFill>
                </a:ln>
                <a:effectLst>
                  <a:glow rad="101600">
                    <a:schemeClr val="bg1"/>
                  </a:glow>
                  <a:outerShdw blurRad="50800" dist="38100" dir="2700000" algn="tl" rotWithShape="0">
                    <a:schemeClr val="tx1">
                      <a:alpha val="99000"/>
                    </a:schemeClr>
                  </a:outerShdw>
                </a:effectLst>
                <a:latin typeface="KG Sorry Not Sorry Chub"/>
                <a:cs typeface="KG Sorry Not Sorry Chub"/>
              </a:rPr>
              <a:t>Speech</a:t>
            </a:r>
            <a:endParaRPr lang="en-US" sz="13000" b="0" spc="-150" dirty="0">
              <a:ln w="19050">
                <a:solidFill>
                  <a:srgbClr val="5798A5"/>
                </a:solidFill>
              </a:ln>
              <a:effectLst>
                <a:glow rad="101600">
                  <a:schemeClr val="bg1"/>
                </a:glow>
                <a:outerShdw blurRad="50800" dist="38100" dir="2700000" algn="tl" rotWithShape="0">
                  <a:schemeClr val="tx1">
                    <a:alpha val="99000"/>
                  </a:schemeClr>
                </a:outerShdw>
              </a:effectLst>
              <a:latin typeface="KG Sorry Not Sorry Chub"/>
              <a:cs typeface="KG Sorry Not Sorry Chub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74703" y="4461612"/>
            <a:ext cx="9144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00" b="1" dirty="0" smtClean="0">
                <a:effectLst>
                  <a:glow rad="101600">
                    <a:schemeClr val="bg1"/>
                  </a:glow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KG Eliza Schuyler Script"/>
                <a:cs typeface="KG Eliza Schuyler Script"/>
              </a:rPr>
              <a:t>Prepositions</a:t>
            </a:r>
            <a:endParaRPr lang="en-US" sz="12600" b="1" dirty="0">
              <a:effectLst>
                <a:glow rad="101600">
                  <a:schemeClr val="bg1"/>
                </a:glow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KG Eliza Schuyler Script"/>
              <a:cs typeface="KG Eliza Schuyler Scrip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2020" y="4250022"/>
            <a:ext cx="4595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All About</a:t>
            </a:r>
            <a:endParaRPr lang="en-US" sz="5400" dirty="0"/>
          </a:p>
        </p:txBody>
      </p:sp>
      <p:pic>
        <p:nvPicPr>
          <p:cNvPr id="9" name="Picture 8" descr="Slide0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08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Prepositions of Time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More examples:</a:t>
            </a:r>
          </a:p>
          <a:p>
            <a:pPr lvl="1"/>
            <a:r>
              <a:rPr lang="en-US" sz="3200" dirty="0" smtClean="0"/>
              <a:t>The plane will arrive </a:t>
            </a:r>
            <a:r>
              <a:rPr lang="en-US" sz="3200" b="1" dirty="0" smtClean="0"/>
              <a:t>at</a:t>
            </a:r>
            <a:r>
              <a:rPr lang="en-US" sz="3200" dirty="0" smtClean="0"/>
              <a:t> 3 p.m.</a:t>
            </a:r>
          </a:p>
          <a:p>
            <a:pPr lvl="1"/>
            <a:r>
              <a:rPr lang="en-US" sz="3200" dirty="0" smtClean="0"/>
              <a:t>I like to go for a run </a:t>
            </a:r>
            <a:r>
              <a:rPr lang="en-US" sz="3200" b="1" dirty="0" smtClean="0"/>
              <a:t>in</a:t>
            </a:r>
            <a:r>
              <a:rPr lang="en-US" sz="3200" dirty="0" smtClean="0"/>
              <a:t> the morning.</a:t>
            </a:r>
          </a:p>
          <a:p>
            <a:pPr lvl="1"/>
            <a:r>
              <a:rPr lang="en-US" sz="3200" dirty="0" smtClean="0"/>
              <a:t>Our homework is due </a:t>
            </a:r>
            <a:r>
              <a:rPr lang="en-US" sz="3200" b="1" dirty="0" smtClean="0"/>
              <a:t>on</a:t>
            </a:r>
            <a:r>
              <a:rPr lang="en-US" sz="3200" dirty="0" smtClean="0"/>
              <a:t> Monday.</a:t>
            </a:r>
          </a:p>
        </p:txBody>
      </p:sp>
    </p:spTree>
    <p:extLst>
      <p:ext uri="{BB962C8B-B14F-4D97-AF65-F5344CB8AC3E}">
        <p14:creationId xmlns:p14="http://schemas.microsoft.com/office/powerpoint/2010/main" val="79775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Prepositions of Place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Prepositions can be used to show place or position.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at, on, in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She sat </a:t>
            </a:r>
            <a:r>
              <a:rPr lang="en-US" b="1" dirty="0" smtClean="0"/>
              <a:t>on</a:t>
            </a:r>
            <a:r>
              <a:rPr lang="en-US" dirty="0" smtClean="0"/>
              <a:t> the chair. </a:t>
            </a:r>
          </a:p>
          <a:p>
            <a:pPr lvl="1"/>
            <a:r>
              <a:rPr lang="en-US" dirty="0" smtClean="0"/>
              <a:t>The children are </a:t>
            </a:r>
            <a:r>
              <a:rPr lang="en-US" b="1" dirty="0" smtClean="0"/>
              <a:t>at </a:t>
            </a:r>
            <a:r>
              <a:rPr lang="en-US" dirty="0" smtClean="0"/>
              <a:t>the zoo.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7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Prepositions of Place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More examples:</a:t>
            </a:r>
          </a:p>
          <a:p>
            <a:pPr lvl="1"/>
            <a:r>
              <a:rPr lang="en-US" sz="3200" dirty="0" smtClean="0"/>
              <a:t>My friends live </a:t>
            </a:r>
            <a:r>
              <a:rPr lang="en-US" sz="3200" b="1" dirty="0" smtClean="0"/>
              <a:t>in</a:t>
            </a:r>
            <a:r>
              <a:rPr lang="en-US" sz="3200" dirty="0" smtClean="0"/>
              <a:t> the city limits.</a:t>
            </a:r>
          </a:p>
          <a:p>
            <a:pPr lvl="1"/>
            <a:r>
              <a:rPr lang="en-US" sz="3200" dirty="0" smtClean="0"/>
              <a:t>We live </a:t>
            </a:r>
            <a:r>
              <a:rPr lang="en-US" sz="3200" b="1" dirty="0" smtClean="0"/>
              <a:t>at</a:t>
            </a:r>
            <a:r>
              <a:rPr lang="en-US" sz="3200" dirty="0" smtClean="0"/>
              <a:t> 1234 Main Street.</a:t>
            </a:r>
          </a:p>
          <a:p>
            <a:pPr lvl="1"/>
            <a:r>
              <a:rPr lang="en-US" sz="3200" dirty="0" smtClean="0"/>
              <a:t>Our school is </a:t>
            </a:r>
            <a:r>
              <a:rPr lang="en-US" sz="3200" b="1" dirty="0" smtClean="0"/>
              <a:t>on</a:t>
            </a:r>
            <a:r>
              <a:rPr lang="en-US" sz="3200" dirty="0" smtClean="0"/>
              <a:t> Fifth Street.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2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200" dirty="0" smtClean="0"/>
              <a:t>Prepositions of Movement</a:t>
            </a:r>
            <a:endParaRPr lang="en-US" sz="5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Prepositions can be used to show movement.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to, toward, through, across, over, under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 man ran </a:t>
            </a:r>
            <a:r>
              <a:rPr lang="en-US" b="1" dirty="0" smtClean="0"/>
              <a:t>through</a:t>
            </a:r>
            <a:r>
              <a:rPr lang="en-US" dirty="0" smtClean="0"/>
              <a:t> the finish line tape.</a:t>
            </a:r>
          </a:p>
          <a:p>
            <a:pPr lvl="1"/>
            <a:r>
              <a:rPr lang="en-US" dirty="0" smtClean="0"/>
              <a:t>Five dogs ran </a:t>
            </a:r>
            <a:r>
              <a:rPr lang="en-US" b="1" dirty="0" smtClean="0"/>
              <a:t>across</a:t>
            </a:r>
            <a:r>
              <a:rPr lang="en-US" dirty="0" smtClean="0"/>
              <a:t> the meadow.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7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5200" dirty="0" smtClean="0"/>
              <a:t>Prepositions of Movement</a:t>
            </a:r>
            <a:endParaRPr lang="en-US" sz="5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 smtClean="0"/>
              <a:t>More examples:</a:t>
            </a:r>
          </a:p>
          <a:p>
            <a:pPr lvl="1"/>
            <a:r>
              <a:rPr lang="en-US" sz="3200" dirty="0" smtClean="0"/>
              <a:t>The cat walked </a:t>
            </a:r>
            <a:r>
              <a:rPr lang="en-US" sz="3200" b="1" dirty="0" smtClean="0"/>
              <a:t>toward</a:t>
            </a:r>
            <a:r>
              <a:rPr lang="en-US" sz="3200" dirty="0" smtClean="0"/>
              <a:t> the mouse.</a:t>
            </a:r>
          </a:p>
          <a:p>
            <a:pPr lvl="1"/>
            <a:r>
              <a:rPr lang="en-US" sz="3200" dirty="0" smtClean="0"/>
              <a:t>A fish swam </a:t>
            </a:r>
            <a:r>
              <a:rPr lang="en-US" sz="3200" b="1" dirty="0" smtClean="0"/>
              <a:t>under</a:t>
            </a:r>
            <a:r>
              <a:rPr lang="en-US" sz="3200" dirty="0" smtClean="0"/>
              <a:t> the coral.</a:t>
            </a:r>
          </a:p>
          <a:p>
            <a:pPr lvl="1"/>
            <a:r>
              <a:rPr lang="en-US" sz="3200" dirty="0" smtClean="0"/>
              <a:t>The person drove </a:t>
            </a:r>
            <a:r>
              <a:rPr lang="en-US" sz="3200" b="1" dirty="0" smtClean="0"/>
              <a:t>to</a:t>
            </a:r>
            <a:r>
              <a:rPr lang="en-US" sz="3200" dirty="0" smtClean="0"/>
              <a:t> the store.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5109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Prepositions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easiest way to determine if a word is a preposition is to imagine two objects and their locations.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Any direction or position between a cloud and an airplane is a </a:t>
            </a:r>
            <a:r>
              <a:rPr lang="en-US" b="1" dirty="0" smtClean="0"/>
              <a:t>preposition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9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1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5"/>
            <a:ext cx="9144000" cy="68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59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5"/>
            <a:ext cx="9144000" cy="68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09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5"/>
            <a:ext cx="9144000" cy="68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75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5"/>
            <a:ext cx="9144000" cy="68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3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Prepositions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A preposition is a word that describes or indicates the location or direction of objects in a sentence.</a:t>
            </a:r>
          </a:p>
          <a:p>
            <a:r>
              <a:rPr lang="en-US" dirty="0" smtClean="0"/>
              <a:t>There are several kinds of prepositions:</a:t>
            </a:r>
          </a:p>
          <a:p>
            <a:pPr lvl="1"/>
            <a:r>
              <a:rPr lang="en-US" dirty="0" smtClean="0"/>
              <a:t>Prepositions of time</a:t>
            </a:r>
          </a:p>
          <a:p>
            <a:pPr lvl="1"/>
            <a:r>
              <a:rPr lang="en-US" dirty="0" smtClean="0"/>
              <a:t>Prepositions of place</a:t>
            </a:r>
          </a:p>
          <a:p>
            <a:pPr lvl="1"/>
            <a:r>
              <a:rPr lang="en-US" dirty="0" smtClean="0"/>
              <a:t>Prepositions of movement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661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5"/>
            <a:ext cx="9144000" cy="68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49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5"/>
            <a:ext cx="9144000" cy="68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28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5"/>
            <a:ext cx="9144000" cy="68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43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5"/>
            <a:ext cx="9144000" cy="68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75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4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5"/>
            <a:ext cx="9144000" cy="68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81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25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5"/>
            <a:ext cx="9144000" cy="68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24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5"/>
            <a:ext cx="9144000" cy="68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02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Prepositions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very common grammatical mistake that people make is using the incorrect preposition in a sentence.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899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Prepositions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correct preposition.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Place the dog________ the crate.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A. in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B. 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20532" y="3305281"/>
            <a:ext cx="1830201" cy="690936"/>
          </a:xfrm>
          <a:prstGeom prst="ellipse">
            <a:avLst/>
          </a:prstGeom>
          <a:noFill/>
          <a:ln w="50800">
            <a:solidFill>
              <a:srgbClr val="5798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73646" y="2670372"/>
            <a:ext cx="16807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1F497D"/>
                </a:solidFill>
              </a:rPr>
              <a:t>i</a:t>
            </a:r>
            <a:r>
              <a:rPr lang="en-US" sz="3200" dirty="0" smtClean="0">
                <a:solidFill>
                  <a:srgbClr val="1F497D"/>
                </a:solidFill>
              </a:rPr>
              <a:t>n</a:t>
            </a:r>
            <a:endParaRPr lang="en-US" sz="3200" dirty="0">
              <a:solidFill>
                <a:srgbClr val="1F497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2189" y="3749775"/>
            <a:ext cx="5285173" cy="2246769"/>
          </a:xfrm>
          <a:prstGeom prst="rect">
            <a:avLst/>
          </a:prstGeom>
          <a:solidFill>
            <a:srgbClr val="A9D2D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the preposition </a:t>
            </a:r>
            <a:r>
              <a:rPr lang="en-US" sz="2800" b="1" dirty="0" smtClean="0"/>
              <a:t>on </a:t>
            </a:r>
            <a:r>
              <a:rPr lang="en-US" sz="2800" dirty="0" smtClean="0"/>
              <a:t>when describing something on the surface. Use </a:t>
            </a:r>
            <a:r>
              <a:rPr lang="en-US" sz="2800" b="1" dirty="0" smtClean="0"/>
              <a:t>in</a:t>
            </a:r>
            <a:r>
              <a:rPr lang="en-US" sz="2800" dirty="0" smtClean="0"/>
              <a:t> when describing something inside or contained in an object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132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Prepositions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correct preposition.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Cars drive ________ the street.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A. in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B. 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20532" y="3940197"/>
            <a:ext cx="1830201" cy="690936"/>
          </a:xfrm>
          <a:prstGeom prst="ellipse">
            <a:avLst/>
          </a:prstGeom>
          <a:noFill/>
          <a:ln w="50800">
            <a:solidFill>
              <a:srgbClr val="5798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3248" y="2670372"/>
            <a:ext cx="16807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1F497D"/>
                </a:solidFill>
              </a:rPr>
              <a:t>on</a:t>
            </a:r>
            <a:endParaRPr lang="en-US" sz="3200" dirty="0">
              <a:solidFill>
                <a:srgbClr val="1F497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2189" y="3749775"/>
            <a:ext cx="5285173" cy="2246769"/>
          </a:xfrm>
          <a:prstGeom prst="rect">
            <a:avLst/>
          </a:prstGeom>
          <a:solidFill>
            <a:srgbClr val="A9D2D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the preposition </a:t>
            </a:r>
            <a:r>
              <a:rPr lang="en-US" sz="2800" b="1" dirty="0" smtClean="0"/>
              <a:t>on </a:t>
            </a:r>
            <a:r>
              <a:rPr lang="en-US" sz="2800" dirty="0" smtClean="0"/>
              <a:t>when describing something on the surface. Use </a:t>
            </a:r>
            <a:r>
              <a:rPr lang="en-US" sz="2800" b="1" dirty="0" smtClean="0"/>
              <a:t>in</a:t>
            </a:r>
            <a:r>
              <a:rPr lang="en-US" sz="2800" dirty="0" smtClean="0"/>
              <a:t> when describing something inside or contained in an object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4855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Prepositions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The diver swam </a:t>
            </a:r>
            <a:r>
              <a:rPr lang="en-US" b="1" dirty="0" smtClean="0"/>
              <a:t>in</a:t>
            </a:r>
            <a:r>
              <a:rPr lang="en-US" dirty="0" smtClean="0">
                <a:solidFill>
                  <a:srgbClr val="67AB8F"/>
                </a:solidFill>
              </a:rPr>
              <a:t> </a:t>
            </a:r>
            <a:r>
              <a:rPr lang="en-US" dirty="0" smtClean="0"/>
              <a:t>a large fish tank.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 descr="aquarium-10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2708962"/>
            <a:ext cx="5995295" cy="3996863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387027" y="2710205"/>
            <a:ext cx="2147684" cy="2246769"/>
          </a:xfrm>
          <a:prstGeom prst="rect">
            <a:avLst/>
          </a:prstGeom>
          <a:solidFill>
            <a:srgbClr val="A9D2D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preposition </a:t>
            </a:r>
            <a:r>
              <a:rPr lang="en-US" sz="2800" b="1" dirty="0" smtClean="0"/>
              <a:t>in</a:t>
            </a:r>
            <a:r>
              <a:rPr lang="en-US" sz="2800" dirty="0" smtClean="0"/>
              <a:t> indicates the diver’s location. 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387027" y="2710205"/>
            <a:ext cx="2147684" cy="2246769"/>
          </a:xfrm>
          <a:prstGeom prst="rect">
            <a:avLst/>
          </a:prstGeom>
          <a:solidFill>
            <a:srgbClr val="A9D2D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preposition </a:t>
            </a:r>
            <a:r>
              <a:rPr lang="en-US" sz="2800" b="1" dirty="0" smtClean="0"/>
              <a:t>in </a:t>
            </a:r>
            <a:r>
              <a:rPr lang="en-US" sz="2800" dirty="0" smtClean="0"/>
              <a:t>indicates the diver’s location.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524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Prepositions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correct preposition.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 creek runs ________ the forest.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A. across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B. through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20532" y="3940197"/>
            <a:ext cx="2577220" cy="690936"/>
          </a:xfrm>
          <a:prstGeom prst="ellipse">
            <a:avLst/>
          </a:prstGeom>
          <a:noFill/>
          <a:ln w="50800">
            <a:solidFill>
              <a:srgbClr val="5798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50733" y="2670372"/>
            <a:ext cx="17928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1F497D"/>
                </a:solidFill>
              </a:rPr>
              <a:t>through</a:t>
            </a:r>
            <a:endParaRPr lang="en-US" sz="3200" dirty="0">
              <a:solidFill>
                <a:srgbClr val="1F497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03182" y="3749775"/>
            <a:ext cx="4594179" cy="1815882"/>
          </a:xfrm>
          <a:prstGeom prst="rect">
            <a:avLst/>
          </a:prstGeom>
          <a:solidFill>
            <a:srgbClr val="A9D2D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the preposition </a:t>
            </a:r>
            <a:r>
              <a:rPr lang="en-US" sz="2800" b="1" dirty="0" smtClean="0"/>
              <a:t>through </a:t>
            </a:r>
            <a:r>
              <a:rPr lang="en-US" sz="2800" dirty="0" smtClean="0"/>
              <a:t>when describing movement in a three dimensional space.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6595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Prepositions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correct preposition.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She arrived ________ the store.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A. 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B. to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20532" y="3329611"/>
            <a:ext cx="1830202" cy="690936"/>
          </a:xfrm>
          <a:prstGeom prst="ellipse">
            <a:avLst/>
          </a:prstGeom>
          <a:noFill/>
          <a:ln w="50800">
            <a:solidFill>
              <a:srgbClr val="5798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50734" y="2670372"/>
            <a:ext cx="15687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1F497D"/>
                </a:solidFill>
              </a:rPr>
              <a:t>at</a:t>
            </a:r>
            <a:endParaRPr lang="en-US" sz="3200" dirty="0">
              <a:solidFill>
                <a:srgbClr val="1F497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03182" y="3749775"/>
            <a:ext cx="4594179" cy="1815882"/>
          </a:xfrm>
          <a:prstGeom prst="rect">
            <a:avLst/>
          </a:prstGeom>
          <a:solidFill>
            <a:srgbClr val="A9D2D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the preposition </a:t>
            </a:r>
            <a:r>
              <a:rPr lang="en-US" sz="2800" b="1" dirty="0" smtClean="0"/>
              <a:t>at </a:t>
            </a:r>
            <a:r>
              <a:rPr lang="en-US" sz="2800" dirty="0" smtClean="0"/>
              <a:t>to tell where an object is. Use </a:t>
            </a:r>
            <a:r>
              <a:rPr lang="en-US" sz="2800" b="1" dirty="0" smtClean="0"/>
              <a:t>to</a:t>
            </a:r>
            <a:r>
              <a:rPr lang="en-US" sz="2800" dirty="0" smtClean="0"/>
              <a:t> to describe another location.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638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Prepositions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correct preposition.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Then she went ________ the bank.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A. 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B. to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20532" y="3923493"/>
            <a:ext cx="1830202" cy="690936"/>
          </a:xfrm>
          <a:prstGeom prst="ellipse">
            <a:avLst/>
          </a:prstGeom>
          <a:noFill/>
          <a:ln w="50800">
            <a:solidFill>
              <a:srgbClr val="5798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0999" y="2670372"/>
            <a:ext cx="15687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1F497D"/>
                </a:solidFill>
              </a:rPr>
              <a:t>to</a:t>
            </a:r>
            <a:endParaRPr lang="en-US" sz="3200" dirty="0">
              <a:solidFill>
                <a:srgbClr val="1F497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03182" y="3749775"/>
            <a:ext cx="4594179" cy="1815882"/>
          </a:xfrm>
          <a:prstGeom prst="rect">
            <a:avLst/>
          </a:prstGeom>
          <a:solidFill>
            <a:srgbClr val="A9D2D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the preposition </a:t>
            </a:r>
            <a:r>
              <a:rPr lang="en-US" sz="2800" b="1" dirty="0" smtClean="0"/>
              <a:t>at </a:t>
            </a:r>
            <a:r>
              <a:rPr lang="en-US" sz="2800" dirty="0" smtClean="0"/>
              <a:t>to tell where an object is. Use </a:t>
            </a:r>
            <a:r>
              <a:rPr lang="en-US" sz="2800" b="1" dirty="0" smtClean="0"/>
              <a:t>to</a:t>
            </a:r>
            <a:r>
              <a:rPr lang="en-US" sz="2800" dirty="0" smtClean="0"/>
              <a:t> to describe another location.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36067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Prepositions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correct preposition.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Sam and Carla have been together ________ freshman year.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A. for</a:t>
            </a:r>
          </a:p>
          <a:p>
            <a:pPr marL="0" indent="0">
              <a:buNone/>
            </a:pPr>
            <a:r>
              <a:rPr lang="en-US" dirty="0" smtClean="0"/>
              <a:t>		B. since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20532" y="4409015"/>
            <a:ext cx="2054306" cy="690936"/>
          </a:xfrm>
          <a:prstGeom prst="ellipse">
            <a:avLst/>
          </a:prstGeom>
          <a:noFill/>
          <a:ln w="50800">
            <a:solidFill>
              <a:srgbClr val="5798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3164999"/>
            <a:ext cx="15687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1F497D"/>
                </a:solidFill>
              </a:rPr>
              <a:t>since</a:t>
            </a:r>
            <a:endParaRPr lang="en-US" sz="3200" dirty="0">
              <a:solidFill>
                <a:srgbClr val="1F497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79076" y="3973862"/>
            <a:ext cx="4594179" cy="1815882"/>
          </a:xfrm>
          <a:prstGeom prst="rect">
            <a:avLst/>
          </a:prstGeom>
          <a:solidFill>
            <a:srgbClr val="A9D2D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the preposition </a:t>
            </a:r>
            <a:r>
              <a:rPr lang="en-US" sz="2800" b="1" dirty="0" smtClean="0"/>
              <a:t>since </a:t>
            </a:r>
            <a:r>
              <a:rPr lang="en-US" sz="2800" dirty="0" smtClean="0"/>
              <a:t>to refer to a specific period. Use </a:t>
            </a:r>
            <a:r>
              <a:rPr lang="en-US" sz="2800" b="1" dirty="0" smtClean="0"/>
              <a:t>for </a:t>
            </a:r>
            <a:r>
              <a:rPr lang="en-US" sz="2800" dirty="0" smtClean="0"/>
              <a:t>to refer to time.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74542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Prepositions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correct preposition.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 have played soccer ________ I was five-years-old.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A. for</a:t>
            </a:r>
          </a:p>
          <a:p>
            <a:pPr marL="0" indent="0">
              <a:buNone/>
            </a:pPr>
            <a:r>
              <a:rPr lang="en-US" dirty="0" smtClean="0"/>
              <a:t>		B. since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20532" y="4409015"/>
            <a:ext cx="2054306" cy="690936"/>
          </a:xfrm>
          <a:prstGeom prst="ellipse">
            <a:avLst/>
          </a:prstGeom>
          <a:noFill/>
          <a:ln w="50800">
            <a:solidFill>
              <a:srgbClr val="5798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4622" y="2651234"/>
            <a:ext cx="15687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1F497D"/>
                </a:solidFill>
              </a:rPr>
              <a:t>since</a:t>
            </a:r>
            <a:endParaRPr lang="en-US" sz="3200" dirty="0">
              <a:solidFill>
                <a:srgbClr val="1F497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79076" y="3973862"/>
            <a:ext cx="4594179" cy="1815882"/>
          </a:xfrm>
          <a:prstGeom prst="rect">
            <a:avLst/>
          </a:prstGeom>
          <a:solidFill>
            <a:srgbClr val="A9D2D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the preposition </a:t>
            </a:r>
            <a:r>
              <a:rPr lang="en-US" sz="2800" b="1" dirty="0" smtClean="0"/>
              <a:t>since </a:t>
            </a:r>
            <a:r>
              <a:rPr lang="en-US" sz="2800" dirty="0" smtClean="0"/>
              <a:t>to refer to a specific period. Use </a:t>
            </a:r>
            <a:r>
              <a:rPr lang="en-US" sz="2800" b="1" dirty="0" smtClean="0"/>
              <a:t>for </a:t>
            </a:r>
            <a:r>
              <a:rPr lang="en-US" sz="2800" dirty="0" smtClean="0"/>
              <a:t>to refer to time.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0126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Prepositions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correct preposition.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They lived in Italy ________ three years.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A. for</a:t>
            </a:r>
          </a:p>
          <a:p>
            <a:pPr marL="0" indent="0">
              <a:buNone/>
            </a:pPr>
            <a:r>
              <a:rPr lang="en-US" dirty="0" smtClean="0"/>
              <a:t>		B. since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20532" y="3328916"/>
            <a:ext cx="2054306" cy="690936"/>
          </a:xfrm>
          <a:prstGeom prst="ellipse">
            <a:avLst/>
          </a:prstGeom>
          <a:noFill/>
          <a:ln w="50800">
            <a:solidFill>
              <a:srgbClr val="5798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12171" y="2706792"/>
            <a:ext cx="15687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1F497D"/>
                </a:solidFill>
              </a:rPr>
              <a:t>for</a:t>
            </a:r>
            <a:endParaRPr lang="en-US" sz="3200" dirty="0">
              <a:solidFill>
                <a:srgbClr val="1F497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79076" y="3973862"/>
            <a:ext cx="4594179" cy="1815882"/>
          </a:xfrm>
          <a:prstGeom prst="rect">
            <a:avLst/>
          </a:prstGeom>
          <a:solidFill>
            <a:srgbClr val="A9D2D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the preposition </a:t>
            </a:r>
            <a:r>
              <a:rPr lang="en-US" sz="2800" b="1" dirty="0" smtClean="0"/>
              <a:t>since </a:t>
            </a:r>
            <a:r>
              <a:rPr lang="en-US" sz="2800" dirty="0" smtClean="0"/>
              <a:t>to refer to a specific period. Use </a:t>
            </a:r>
            <a:r>
              <a:rPr lang="en-US" sz="2800" b="1" dirty="0" smtClean="0"/>
              <a:t>for </a:t>
            </a:r>
            <a:r>
              <a:rPr lang="en-US" sz="2800" dirty="0" smtClean="0"/>
              <a:t>to refer to time.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753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Prepositions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correct preposition.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live ________ Mulberry Street.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A. at</a:t>
            </a:r>
          </a:p>
          <a:p>
            <a:pPr marL="0" indent="0">
              <a:buNone/>
            </a:pPr>
            <a:r>
              <a:rPr lang="en-US" dirty="0" smtClean="0"/>
              <a:t>		B. 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20532" y="3922798"/>
            <a:ext cx="2054306" cy="690936"/>
          </a:xfrm>
          <a:prstGeom prst="ellipse">
            <a:avLst/>
          </a:prstGeom>
          <a:noFill/>
          <a:ln w="50800">
            <a:solidFill>
              <a:srgbClr val="5798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0334" y="2706792"/>
            <a:ext cx="15687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1F497D"/>
                </a:solidFill>
              </a:rPr>
              <a:t>on</a:t>
            </a:r>
            <a:endParaRPr lang="en-US" sz="3200" dirty="0">
              <a:solidFill>
                <a:srgbClr val="1F497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79076" y="3705793"/>
            <a:ext cx="4594179" cy="1815882"/>
          </a:xfrm>
          <a:prstGeom prst="rect">
            <a:avLst/>
          </a:prstGeom>
          <a:solidFill>
            <a:srgbClr val="A9D2D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the preposition </a:t>
            </a:r>
            <a:r>
              <a:rPr lang="en-US" sz="2800" b="1" dirty="0" smtClean="0"/>
              <a:t>on </a:t>
            </a:r>
            <a:r>
              <a:rPr lang="en-US" sz="2800" dirty="0" smtClean="0"/>
              <a:t>when referring to a street or road. Use </a:t>
            </a:r>
            <a:r>
              <a:rPr lang="en-US" sz="2800" b="1" dirty="0" smtClean="0"/>
              <a:t>at </a:t>
            </a:r>
            <a:r>
              <a:rPr lang="en-US" sz="2800" dirty="0" smtClean="0"/>
              <a:t>for a specific address.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95540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Prepositions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correct preposition.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live ________ 7358 Mulberry Street.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A. at</a:t>
            </a:r>
          </a:p>
          <a:p>
            <a:pPr marL="0" indent="0">
              <a:buNone/>
            </a:pPr>
            <a:r>
              <a:rPr lang="en-US" dirty="0" smtClean="0"/>
              <a:t>		B. 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20532" y="3291568"/>
            <a:ext cx="2054306" cy="690936"/>
          </a:xfrm>
          <a:prstGeom prst="ellipse">
            <a:avLst/>
          </a:prstGeom>
          <a:noFill/>
          <a:ln w="50800">
            <a:solidFill>
              <a:srgbClr val="5798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0334" y="2706792"/>
            <a:ext cx="15687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1F497D"/>
                </a:solidFill>
              </a:rPr>
              <a:t>at</a:t>
            </a:r>
            <a:endParaRPr lang="en-US" sz="3200" dirty="0">
              <a:solidFill>
                <a:srgbClr val="1F497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79076" y="3705793"/>
            <a:ext cx="4594179" cy="1815882"/>
          </a:xfrm>
          <a:prstGeom prst="rect">
            <a:avLst/>
          </a:prstGeom>
          <a:solidFill>
            <a:srgbClr val="A9D2D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the preposition </a:t>
            </a:r>
            <a:r>
              <a:rPr lang="en-US" sz="2800" b="1" dirty="0" smtClean="0"/>
              <a:t>on </a:t>
            </a:r>
            <a:r>
              <a:rPr lang="en-US" sz="2800" dirty="0" smtClean="0"/>
              <a:t>when referring to a street or road. Use </a:t>
            </a:r>
            <a:r>
              <a:rPr lang="en-US" sz="2800" b="1" dirty="0" smtClean="0"/>
              <a:t>at </a:t>
            </a:r>
            <a:r>
              <a:rPr lang="en-US" sz="2800" dirty="0" smtClean="0"/>
              <a:t>for a specific address.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0932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Prepositions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correct preposition.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He caught the raccoon________ setting a trap.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A. by</a:t>
            </a:r>
          </a:p>
          <a:p>
            <a:pPr marL="0" indent="0">
              <a:buNone/>
            </a:pPr>
            <a:r>
              <a:rPr lang="en-US" dirty="0" smtClean="0"/>
              <a:t>		B. with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20532" y="3766772"/>
            <a:ext cx="2054306" cy="690936"/>
          </a:xfrm>
          <a:prstGeom prst="ellipse">
            <a:avLst/>
          </a:prstGeom>
          <a:noFill/>
          <a:ln w="50800">
            <a:solidFill>
              <a:srgbClr val="5798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6497" y="2706792"/>
            <a:ext cx="15687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1F497D"/>
                </a:solidFill>
              </a:rPr>
              <a:t>by</a:t>
            </a:r>
            <a:endParaRPr lang="en-US" sz="3200" dirty="0">
              <a:solidFill>
                <a:srgbClr val="1F497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79076" y="3705793"/>
            <a:ext cx="4594179" cy="1815882"/>
          </a:xfrm>
          <a:prstGeom prst="rect">
            <a:avLst/>
          </a:prstGeom>
          <a:solidFill>
            <a:srgbClr val="A9D2D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the preposition </a:t>
            </a:r>
            <a:r>
              <a:rPr lang="en-US" sz="2800" b="1" dirty="0" smtClean="0"/>
              <a:t>by </a:t>
            </a:r>
            <a:r>
              <a:rPr lang="en-US" sz="2800" dirty="0" smtClean="0"/>
              <a:t>when referring to an action. Use </a:t>
            </a:r>
            <a:r>
              <a:rPr lang="en-US" sz="2800" b="1" dirty="0" smtClean="0"/>
              <a:t>with </a:t>
            </a:r>
            <a:r>
              <a:rPr lang="en-US" sz="2800" dirty="0" smtClean="0"/>
              <a:t>when referring to a tool.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9171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Prepositions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correct preposition.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He caught the raccoon________ a trap.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A. by</a:t>
            </a:r>
          </a:p>
          <a:p>
            <a:pPr marL="0" indent="0">
              <a:buNone/>
            </a:pPr>
            <a:r>
              <a:rPr lang="en-US" dirty="0" smtClean="0"/>
              <a:t>		B. with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20532" y="3916164"/>
            <a:ext cx="2054306" cy="690936"/>
          </a:xfrm>
          <a:prstGeom prst="ellipse">
            <a:avLst/>
          </a:prstGeom>
          <a:noFill/>
          <a:ln w="50800">
            <a:solidFill>
              <a:srgbClr val="5798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6497" y="2706792"/>
            <a:ext cx="15687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1F497D"/>
                </a:solidFill>
              </a:rPr>
              <a:t>with</a:t>
            </a:r>
            <a:endParaRPr lang="en-US" sz="3200" dirty="0">
              <a:solidFill>
                <a:srgbClr val="1F497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79076" y="3699159"/>
            <a:ext cx="4594179" cy="1815882"/>
          </a:xfrm>
          <a:prstGeom prst="rect">
            <a:avLst/>
          </a:prstGeom>
          <a:solidFill>
            <a:srgbClr val="A9D2D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the preposition </a:t>
            </a:r>
            <a:r>
              <a:rPr lang="en-US" sz="2800" b="1" dirty="0" smtClean="0"/>
              <a:t>by </a:t>
            </a:r>
            <a:r>
              <a:rPr lang="en-US" sz="2800" dirty="0" smtClean="0"/>
              <a:t>when referring to an action. Use </a:t>
            </a:r>
            <a:r>
              <a:rPr lang="en-US" sz="2800" b="1" dirty="0" smtClean="0"/>
              <a:t>with </a:t>
            </a:r>
            <a:r>
              <a:rPr lang="en-US" sz="2800" dirty="0" smtClean="0"/>
              <a:t>when referring to a tool.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8813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Prepositions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The praying mantis sat </a:t>
            </a:r>
            <a:r>
              <a:rPr lang="en-US" b="1" dirty="0" smtClean="0"/>
              <a:t>upon</a:t>
            </a:r>
            <a:r>
              <a:rPr lang="en-US" dirty="0" smtClean="0"/>
              <a:t> a leaf.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87027" y="2710205"/>
            <a:ext cx="2147684" cy="3108544"/>
          </a:xfrm>
          <a:prstGeom prst="rect">
            <a:avLst/>
          </a:prstGeom>
          <a:solidFill>
            <a:srgbClr val="A9D2D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preposition </a:t>
            </a:r>
            <a:r>
              <a:rPr lang="en-US" sz="2800" b="1" dirty="0" smtClean="0"/>
              <a:t>upon </a:t>
            </a:r>
            <a:r>
              <a:rPr lang="en-US" sz="2800" dirty="0" smtClean="0"/>
              <a:t>indicates what the mantis is on. </a:t>
            </a:r>
            <a:endParaRPr lang="en-US" sz="2800" dirty="0"/>
          </a:p>
        </p:txBody>
      </p:sp>
      <p:pic>
        <p:nvPicPr>
          <p:cNvPr id="5" name="Picture 4" descr="praying mantis-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94" y="2708089"/>
            <a:ext cx="6025763" cy="4018133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154691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Objects of Prepositions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preposition has an object. The object is a noun that the preposition refers to. </a:t>
            </a:r>
          </a:p>
          <a:p>
            <a:r>
              <a:rPr lang="en-US" dirty="0" smtClean="0"/>
              <a:t>The preposition and its object make up a prepositional phrase.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I live in a condo.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7018" y="5479414"/>
            <a:ext cx="7694313" cy="954107"/>
          </a:xfrm>
          <a:prstGeom prst="rect">
            <a:avLst/>
          </a:prstGeom>
          <a:solidFill>
            <a:srgbClr val="A9D2D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</a:t>
            </a:r>
            <a:r>
              <a:rPr lang="en-US" sz="2800" b="1" dirty="0" smtClean="0"/>
              <a:t>n</a:t>
            </a:r>
            <a:r>
              <a:rPr lang="en-US" sz="2800" dirty="0" smtClean="0"/>
              <a:t> is the preposition. </a:t>
            </a:r>
            <a:r>
              <a:rPr lang="en-US" sz="2800" b="1" dirty="0" smtClean="0"/>
              <a:t>Condo </a:t>
            </a:r>
            <a:r>
              <a:rPr lang="en-US" sz="2800" dirty="0" smtClean="0"/>
              <a:t>is the object.</a:t>
            </a:r>
          </a:p>
          <a:p>
            <a:pPr algn="ctr"/>
            <a:r>
              <a:rPr lang="en-US" sz="2800" b="1" dirty="0" smtClean="0"/>
              <a:t>in a condo </a:t>
            </a:r>
            <a:r>
              <a:rPr lang="en-US" sz="2800" dirty="0" smtClean="0"/>
              <a:t>is the prepositional phrase.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83152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5"/>
            <a:ext cx="9144000" cy="6856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106" y="2207267"/>
            <a:ext cx="8721467" cy="954107"/>
          </a:xfrm>
          <a:prstGeom prst="rect">
            <a:avLst/>
          </a:prstGeom>
          <a:solidFill>
            <a:srgbClr val="A9D2D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Below</a:t>
            </a:r>
            <a:r>
              <a:rPr lang="en-US" sz="2800" dirty="0" smtClean="0"/>
              <a:t> is the preposition. </a:t>
            </a:r>
            <a:r>
              <a:rPr lang="en-US" sz="2800" b="1" dirty="0" smtClean="0"/>
              <a:t>Clouds </a:t>
            </a:r>
            <a:r>
              <a:rPr lang="en-US" sz="2800" dirty="0" smtClean="0"/>
              <a:t>is the object.</a:t>
            </a:r>
          </a:p>
          <a:p>
            <a:pPr algn="ctr"/>
            <a:r>
              <a:rPr lang="en-US" sz="2800" b="1" dirty="0" smtClean="0"/>
              <a:t>below the clouds </a:t>
            </a:r>
            <a:r>
              <a:rPr lang="en-US" sz="2800" dirty="0" smtClean="0"/>
              <a:t>is the prepositional phrase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68437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5"/>
            <a:ext cx="9144000" cy="6856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0130" y="2753020"/>
            <a:ext cx="2539873" cy="3539431"/>
          </a:xfrm>
          <a:prstGeom prst="rect">
            <a:avLst/>
          </a:prstGeom>
          <a:solidFill>
            <a:srgbClr val="A9D2D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Among </a:t>
            </a:r>
            <a:r>
              <a:rPr lang="en-US" sz="2800" dirty="0" smtClean="0"/>
              <a:t>is the preposition. </a:t>
            </a:r>
            <a:r>
              <a:rPr lang="en-US" sz="2800" b="1" dirty="0" smtClean="0"/>
              <a:t>Clouds </a:t>
            </a:r>
            <a:r>
              <a:rPr lang="en-US" sz="2800" dirty="0" smtClean="0"/>
              <a:t>is the object.</a:t>
            </a:r>
          </a:p>
          <a:p>
            <a:r>
              <a:rPr lang="en-US" sz="2800" b="1" dirty="0" smtClean="0"/>
              <a:t>among the clouds </a:t>
            </a:r>
            <a:r>
              <a:rPr lang="en-US" sz="2800" dirty="0" smtClean="0"/>
              <a:t>is the prepositional phrase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60449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Prepositional Phrases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prepositional phrase is a group of words that begins with a preposition and ends with its objects.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over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rgbClr val="14C827"/>
                </a:solidFill>
              </a:rPr>
              <a:t>hill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through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rgbClr val="14C827"/>
                </a:solidFill>
              </a:rPr>
              <a:t>woods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around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rgbClr val="14C827"/>
                </a:solidFill>
              </a:rPr>
              <a:t>corner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to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rgbClr val="14C827"/>
                </a:solidFill>
              </a:rPr>
              <a:t>store</a:t>
            </a:r>
            <a:endParaRPr lang="en-US" dirty="0" smtClean="0">
              <a:solidFill>
                <a:srgbClr val="14C827"/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99607" y="3548046"/>
            <a:ext cx="3548348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3175">
                  <a:solidFill>
                    <a:schemeClr val="tx1"/>
                  </a:solidFill>
                </a:ln>
                <a:solidFill>
                  <a:srgbClr val="0000FF"/>
                </a:solidFill>
              </a:rPr>
              <a:t>preposition</a:t>
            </a:r>
          </a:p>
          <a:p>
            <a:pPr algn="ctr"/>
            <a:r>
              <a:rPr lang="en-US" sz="3600" b="1" dirty="0" smtClean="0">
                <a:ln w="3175">
                  <a:solidFill>
                    <a:schemeClr val="tx1"/>
                  </a:solidFill>
                </a:ln>
                <a:solidFill>
                  <a:srgbClr val="14C827"/>
                </a:solidFill>
              </a:rPr>
              <a:t>object</a:t>
            </a:r>
            <a:endParaRPr lang="en-US" sz="3600" b="1" dirty="0">
              <a:ln w="3175">
                <a:solidFill>
                  <a:schemeClr val="tx1"/>
                </a:solidFill>
              </a:ln>
              <a:solidFill>
                <a:srgbClr val="14C8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074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44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5"/>
            <a:ext cx="9144000" cy="6856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781" y="3443956"/>
            <a:ext cx="8668124" cy="954107"/>
          </a:xfrm>
          <a:prstGeom prst="rect">
            <a:avLst/>
          </a:prstGeom>
          <a:solidFill>
            <a:srgbClr val="A9D2D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Under </a:t>
            </a:r>
            <a:r>
              <a:rPr lang="en-US" sz="2800" dirty="0" smtClean="0"/>
              <a:t>is the preposition. </a:t>
            </a:r>
            <a:r>
              <a:rPr lang="en-US" sz="2800" b="1" dirty="0" smtClean="0"/>
              <a:t>Airplane </a:t>
            </a:r>
            <a:r>
              <a:rPr lang="en-US" sz="2800" dirty="0" smtClean="0"/>
              <a:t>is the object.</a:t>
            </a:r>
          </a:p>
          <a:p>
            <a:pPr algn="ctr"/>
            <a:r>
              <a:rPr lang="en-US" sz="2800" b="1" dirty="0" smtClean="0"/>
              <a:t>under the airplane </a:t>
            </a:r>
            <a:r>
              <a:rPr lang="en-US" sz="2800" dirty="0" smtClean="0"/>
              <a:t>is the prepositional phrase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56974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Prepositional Phrases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diver swam </a:t>
            </a:r>
            <a:r>
              <a:rPr lang="en-US" b="1" dirty="0" smtClean="0"/>
              <a:t>in</a:t>
            </a:r>
            <a:r>
              <a:rPr lang="en-US" dirty="0" smtClean="0">
                <a:solidFill>
                  <a:srgbClr val="67AB8F"/>
                </a:solidFill>
              </a:rPr>
              <a:t> </a:t>
            </a:r>
            <a:r>
              <a:rPr lang="en-US" dirty="0" smtClean="0"/>
              <a:t>a large fish tank.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 descr="aquarium-10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2901" y="2440022"/>
            <a:ext cx="6256710" cy="417114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4033912" y="2240871"/>
            <a:ext cx="3585699" cy="0"/>
          </a:xfrm>
          <a:prstGeom prst="line">
            <a:avLst/>
          </a:prstGeom>
          <a:ln w="63500">
            <a:solidFill>
              <a:srgbClr val="1F49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158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Prepositional Phrases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praying mantis sat </a:t>
            </a:r>
            <a:r>
              <a:rPr lang="en-US" b="1" dirty="0" smtClean="0"/>
              <a:t>upon</a:t>
            </a:r>
            <a:r>
              <a:rPr lang="en-US" dirty="0" smtClean="0"/>
              <a:t> a leaf.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praying mantis-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881" y="2430604"/>
            <a:ext cx="6283439" cy="4189958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  <p:cxnSp>
        <p:nvCxnSpPr>
          <p:cNvPr id="6" name="Straight Connector 5"/>
          <p:cNvCxnSpPr/>
          <p:nvPr/>
        </p:nvCxnSpPr>
        <p:spPr>
          <a:xfrm>
            <a:off x="5359873" y="2240871"/>
            <a:ext cx="2446493" cy="0"/>
          </a:xfrm>
          <a:prstGeom prst="line">
            <a:avLst/>
          </a:prstGeom>
          <a:ln w="63500">
            <a:solidFill>
              <a:srgbClr val="1F49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103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Prepositions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A person wrote </a:t>
            </a:r>
            <a:r>
              <a:rPr lang="en-US" b="1" dirty="0" smtClean="0"/>
              <a:t>on </a:t>
            </a:r>
            <a:r>
              <a:rPr lang="en-US" dirty="0" smtClean="0"/>
              <a:t>a page </a:t>
            </a:r>
            <a:r>
              <a:rPr lang="en-US" b="1" dirty="0" smtClean="0"/>
              <a:t>in </a:t>
            </a:r>
            <a:r>
              <a:rPr lang="en-US" dirty="0" smtClean="0"/>
              <a:t>the book.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97380" y="2710205"/>
            <a:ext cx="2299773" cy="2677656"/>
          </a:xfrm>
          <a:prstGeom prst="rect">
            <a:avLst/>
          </a:prstGeom>
          <a:solidFill>
            <a:srgbClr val="A9D2D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prepositions </a:t>
            </a:r>
            <a:r>
              <a:rPr lang="en-US" sz="2800" b="1" dirty="0" smtClean="0"/>
              <a:t>on </a:t>
            </a:r>
            <a:r>
              <a:rPr lang="en-US" sz="2800" dirty="0" smtClean="0"/>
              <a:t>and </a:t>
            </a:r>
            <a:r>
              <a:rPr lang="en-US" sz="2800" b="1" dirty="0" smtClean="0"/>
              <a:t>in </a:t>
            </a:r>
            <a:r>
              <a:rPr lang="en-US" sz="2800" dirty="0" smtClean="0"/>
              <a:t>indicate where the writing is. </a:t>
            </a:r>
            <a:endParaRPr lang="en-US" sz="2800" dirty="0"/>
          </a:p>
        </p:txBody>
      </p:sp>
      <p:pic>
        <p:nvPicPr>
          <p:cNvPr id="4" name="Picture 3" descr="research-1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189" y="2710205"/>
            <a:ext cx="6019986" cy="4013324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441654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Prepositions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Clouds drifted </a:t>
            </a:r>
            <a:r>
              <a:rPr lang="en-US" b="1" dirty="0" smtClean="0"/>
              <a:t>over</a:t>
            </a:r>
            <a:r>
              <a:rPr lang="en-US" dirty="0" smtClean="0"/>
              <a:t> the mountains.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87027" y="2710205"/>
            <a:ext cx="2110334" cy="3539431"/>
          </a:xfrm>
          <a:prstGeom prst="rect">
            <a:avLst/>
          </a:prstGeom>
          <a:solidFill>
            <a:srgbClr val="A9D2D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preposition </a:t>
            </a:r>
            <a:r>
              <a:rPr lang="en-US" sz="2800" b="1" dirty="0" smtClean="0"/>
              <a:t>over </a:t>
            </a:r>
            <a:r>
              <a:rPr lang="en-US" sz="2800" dirty="0" smtClean="0"/>
              <a:t>indicates the movement of the clouds.</a:t>
            </a:r>
            <a:endParaRPr lang="en-US" sz="2800" dirty="0"/>
          </a:p>
        </p:txBody>
      </p:sp>
      <p:pic>
        <p:nvPicPr>
          <p:cNvPr id="6" name="Picture 5" descr="mountains-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54" y="2710205"/>
            <a:ext cx="6024604" cy="4015474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505151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Prepositions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Examples: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An orange tomato hung </a:t>
            </a:r>
            <a:r>
              <a:rPr lang="en-US" b="1" dirty="0" smtClean="0"/>
              <a:t>between</a:t>
            </a:r>
            <a:r>
              <a:rPr lang="en-US" dirty="0" smtClean="0"/>
              <a:t> the green and red ones.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87027" y="2976312"/>
            <a:ext cx="2147684" cy="3539431"/>
          </a:xfrm>
          <a:prstGeom prst="rect">
            <a:avLst/>
          </a:prstGeom>
          <a:solidFill>
            <a:srgbClr val="A9D2DA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preposition </a:t>
            </a:r>
            <a:r>
              <a:rPr lang="en-US" sz="2800" b="1" dirty="0" smtClean="0"/>
              <a:t>between </a:t>
            </a:r>
            <a:r>
              <a:rPr lang="en-US" sz="2800" dirty="0" smtClean="0"/>
              <a:t>indicates the location of the orange tomato.</a:t>
            </a:r>
            <a:endParaRPr lang="en-US" sz="2800" dirty="0"/>
          </a:p>
        </p:txBody>
      </p:sp>
      <p:pic>
        <p:nvPicPr>
          <p:cNvPr id="4" name="Picture 3" descr="SAZoo-6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882" y="2976312"/>
            <a:ext cx="5921175" cy="3717335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505151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Prepositions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Commonly Used </a:t>
            </a:r>
            <a:r>
              <a:rPr lang="en-US" dirty="0"/>
              <a:t>P</a:t>
            </a:r>
            <a:r>
              <a:rPr lang="en-US" dirty="0" smtClean="0"/>
              <a:t>repositions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240682"/>
              </p:ext>
            </p:extLst>
          </p:nvPr>
        </p:nvGraphicFramePr>
        <p:xfrm>
          <a:off x="591670" y="2517436"/>
          <a:ext cx="7965460" cy="3040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3092"/>
                <a:gridCol w="1593092"/>
                <a:gridCol w="1593092"/>
                <a:gridCol w="1593092"/>
                <a:gridCol w="1593092"/>
              </a:tblGrid>
              <a:tr h="60813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of</a:t>
                      </a:r>
                      <a:endParaRPr lang="en-US" sz="2400" b="0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9D2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on</a:t>
                      </a:r>
                      <a:endParaRPr lang="en-US" sz="2400" b="0" dirty="0"/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9D2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as</a:t>
                      </a:r>
                      <a:endParaRPr lang="en-US" sz="2400" b="0" dirty="0"/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9D2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over</a:t>
                      </a:r>
                      <a:endParaRPr lang="en-US" sz="2400" b="0" dirty="0"/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9D2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without</a:t>
                      </a:r>
                      <a:endParaRPr lang="en-US" sz="2400" b="0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9D2DA"/>
                    </a:solidFill>
                  </a:tcPr>
                </a:tc>
              </a:tr>
              <a:tr h="60813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in</a:t>
                      </a:r>
                      <a:endParaRPr lang="en-US" sz="2400" b="0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9D2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at</a:t>
                      </a:r>
                      <a:endParaRPr lang="en-US" sz="2400" b="0" dirty="0"/>
                    </a:p>
                  </a:txBody>
                  <a:tcPr>
                    <a:solidFill>
                      <a:srgbClr val="A9D2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into</a:t>
                      </a:r>
                      <a:endParaRPr lang="en-US" sz="2400" b="0" dirty="0"/>
                    </a:p>
                  </a:txBody>
                  <a:tcPr>
                    <a:solidFill>
                      <a:srgbClr val="A9D2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between</a:t>
                      </a:r>
                      <a:endParaRPr lang="en-US" sz="2400" b="0" dirty="0"/>
                    </a:p>
                  </a:txBody>
                  <a:tcPr>
                    <a:solidFill>
                      <a:srgbClr val="A9D2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before</a:t>
                      </a:r>
                      <a:endParaRPr lang="en-US" sz="2400" b="0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9D2DA"/>
                    </a:solidFill>
                  </a:tcPr>
                </a:tc>
              </a:tr>
              <a:tr h="60813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to</a:t>
                      </a:r>
                      <a:endParaRPr lang="en-US" sz="2400" b="0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9D2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from</a:t>
                      </a:r>
                      <a:endParaRPr lang="en-US" sz="2400" b="0" dirty="0"/>
                    </a:p>
                  </a:txBody>
                  <a:tcPr>
                    <a:solidFill>
                      <a:srgbClr val="A9D2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like</a:t>
                      </a:r>
                      <a:endParaRPr lang="en-US" sz="2400" b="0" dirty="0"/>
                    </a:p>
                  </a:txBody>
                  <a:tcPr>
                    <a:solidFill>
                      <a:srgbClr val="A9D2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out</a:t>
                      </a:r>
                      <a:endParaRPr lang="en-US" sz="2400" b="0" dirty="0"/>
                    </a:p>
                  </a:txBody>
                  <a:tcPr>
                    <a:solidFill>
                      <a:srgbClr val="A9D2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under</a:t>
                      </a:r>
                      <a:endParaRPr lang="en-US" sz="2400" b="0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9D2DA"/>
                    </a:solidFill>
                  </a:tcPr>
                </a:tc>
              </a:tr>
              <a:tr h="60813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for</a:t>
                      </a:r>
                      <a:endParaRPr lang="en-US" sz="2400" b="0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9D2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by</a:t>
                      </a:r>
                      <a:endParaRPr lang="en-US" sz="2400" b="0" dirty="0"/>
                    </a:p>
                  </a:txBody>
                  <a:tcPr>
                    <a:solidFill>
                      <a:srgbClr val="A9D2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through</a:t>
                      </a:r>
                      <a:endParaRPr lang="en-US" sz="2400" b="0" dirty="0"/>
                    </a:p>
                  </a:txBody>
                  <a:tcPr>
                    <a:solidFill>
                      <a:srgbClr val="A9D2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against</a:t>
                      </a:r>
                      <a:endParaRPr lang="en-US" sz="2400" b="0" dirty="0"/>
                    </a:p>
                  </a:txBody>
                  <a:tcPr>
                    <a:solidFill>
                      <a:srgbClr val="A9D2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around </a:t>
                      </a:r>
                      <a:endParaRPr lang="en-US" sz="2400" b="0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9D2DA"/>
                    </a:solidFill>
                  </a:tcPr>
                </a:tc>
              </a:tr>
              <a:tr h="60813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with</a:t>
                      </a:r>
                      <a:endParaRPr lang="en-US" sz="2400" b="0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2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about</a:t>
                      </a:r>
                      <a:endParaRPr lang="en-US" sz="2400" b="0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2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after</a:t>
                      </a:r>
                      <a:endParaRPr lang="en-US" sz="2400" b="0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2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during</a:t>
                      </a:r>
                      <a:endParaRPr lang="en-US" sz="2400" b="0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2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among</a:t>
                      </a:r>
                      <a:endParaRPr lang="en-US" sz="2400" b="0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2D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684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Prepositions of Time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Prepositions can be used to show time.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at, in, 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essay is due </a:t>
            </a:r>
            <a:r>
              <a:rPr lang="en-US" b="1" dirty="0" smtClean="0"/>
              <a:t>in</a:t>
            </a:r>
            <a:r>
              <a:rPr lang="en-US" dirty="0" smtClean="0"/>
              <a:t> the morning.</a:t>
            </a:r>
          </a:p>
          <a:p>
            <a:pPr lvl="1"/>
            <a:r>
              <a:rPr lang="en-US" dirty="0" smtClean="0"/>
              <a:t>We are eating dinner </a:t>
            </a:r>
            <a:r>
              <a:rPr lang="en-US" b="1" dirty="0" smtClean="0"/>
              <a:t>at</a:t>
            </a:r>
            <a:r>
              <a:rPr lang="en-US" dirty="0" smtClean="0"/>
              <a:t> 6 p.m.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698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30014</TotalTime>
  <Words>1008</Words>
  <Application>Microsoft Macintosh PowerPoint</Application>
  <PresentationFormat>On-screen Show (4:3)</PresentationFormat>
  <Paragraphs>221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PowerPoint Presentation</vt:lpstr>
      <vt:lpstr>Prepositions</vt:lpstr>
      <vt:lpstr>Prepositions</vt:lpstr>
      <vt:lpstr>Prepositions</vt:lpstr>
      <vt:lpstr>Prepositions</vt:lpstr>
      <vt:lpstr>Prepositions</vt:lpstr>
      <vt:lpstr>Prepositions</vt:lpstr>
      <vt:lpstr>Prepositions</vt:lpstr>
      <vt:lpstr>Prepositions of Time</vt:lpstr>
      <vt:lpstr>Prepositions of Time</vt:lpstr>
      <vt:lpstr>Prepositions of Place</vt:lpstr>
      <vt:lpstr>Prepositions of Place</vt:lpstr>
      <vt:lpstr>Prepositions of Movement</vt:lpstr>
      <vt:lpstr>Prepositions of Movement</vt:lpstr>
      <vt:lpstr>Prepositions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Prepositions</vt:lpstr>
      <vt:lpstr>Prepositions</vt:lpstr>
      <vt:lpstr>Prepositions</vt:lpstr>
      <vt:lpstr>Prepositions</vt:lpstr>
      <vt:lpstr>Prepositions</vt:lpstr>
      <vt:lpstr>Prepositions</vt:lpstr>
      <vt:lpstr>Prepositions</vt:lpstr>
      <vt:lpstr>Prepositions</vt:lpstr>
      <vt:lpstr>Prepositions</vt:lpstr>
      <vt:lpstr>Prepositions</vt:lpstr>
      <vt:lpstr>Prepositions</vt:lpstr>
      <vt:lpstr>Prepositions</vt:lpstr>
      <vt:lpstr>Prepositions</vt:lpstr>
      <vt:lpstr>Objects of Prepositions</vt:lpstr>
      <vt:lpstr>PowerPoint Presentation</vt:lpstr>
      <vt:lpstr>PowerPoint Presentation</vt:lpstr>
      <vt:lpstr>Prepositional Phrases</vt:lpstr>
      <vt:lpstr>PowerPoint Presentation</vt:lpstr>
      <vt:lpstr>Prepositional Phrases</vt:lpstr>
      <vt:lpstr>Prepositional Phrases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Parts of Speech</dc:title>
  <dc:creator>Christina Schneider</dc:creator>
  <cp:lastModifiedBy>Christina Schneider</cp:lastModifiedBy>
  <cp:revision>100</cp:revision>
  <dcterms:created xsi:type="dcterms:W3CDTF">2015-01-28T04:16:00Z</dcterms:created>
  <dcterms:modified xsi:type="dcterms:W3CDTF">2020-01-19T22:14:16Z</dcterms:modified>
</cp:coreProperties>
</file>